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7" r:id="rId6"/>
  </p:sldMasterIdLst>
  <p:notesMasterIdLst>
    <p:notesMasterId r:id="rId12"/>
  </p:notesMasterIdLst>
  <p:handoutMasterIdLst>
    <p:handoutMasterId r:id="rId35"/>
  </p:handoutMasterIdLst>
  <p:sldIdLst>
    <p:sldId id="396" r:id="rId7"/>
    <p:sldId id="438" r:id="rId8"/>
    <p:sldId id="740" r:id="rId9"/>
    <p:sldId id="741" r:id="rId10"/>
    <p:sldId id="742" r:id="rId11"/>
    <p:sldId id="711" r:id="rId13"/>
    <p:sldId id="771" r:id="rId14"/>
    <p:sldId id="269" r:id="rId15"/>
    <p:sldId id="643" r:id="rId16"/>
    <p:sldId id="272" r:id="rId17"/>
    <p:sldId id="645" r:id="rId18"/>
    <p:sldId id="507" r:id="rId19"/>
    <p:sldId id="509" r:id="rId20"/>
    <p:sldId id="674" r:id="rId21"/>
    <p:sldId id="675" r:id="rId22"/>
    <p:sldId id="743" r:id="rId23"/>
    <p:sldId id="746" r:id="rId24"/>
    <p:sldId id="745" r:id="rId25"/>
    <p:sldId id="773" r:id="rId26"/>
    <p:sldId id="774" r:id="rId27"/>
    <p:sldId id="772" r:id="rId28"/>
    <p:sldId id="776" r:id="rId29"/>
    <p:sldId id="777" r:id="rId30"/>
    <p:sldId id="778" r:id="rId31"/>
    <p:sldId id="779" r:id="rId32"/>
    <p:sldId id="780" r:id="rId33"/>
    <p:sldId id="769" r:id="rId34"/>
  </p:sldIdLst>
  <p:sldSz cx="9144000" cy="51435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778" y="72"/>
      </p:cViewPr>
      <p:guideLst>
        <p:guide orient="horz" pos="1575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D741C-4E6E-4FEB-B7E4-18BC73E8C73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幻灯片图像占位符 61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4294967295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669E9CE-6827-418B-97B9-A97D0B43F2A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54C1CB-1B45-45E5-9243-75833597CB9E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0B45381-8DAF-44E5-AFE5-0C36D246A1AB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20FC5B-3860-42DC-971A-D0B060C8D99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D2D424B-63A0-4B6A-B84E-62B25D273B73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3A13AB9-CFCD-4925-82CB-79AE9FB3E69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A60E58-9474-4882-8196-728B852446B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14A1D0-DC8D-4E6A-A0C7-72FF5384D1C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79192FA-0215-4233-B91F-F4F45BB75E8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4A33DAB-0789-40B1-804B-E8EE9C1D2F2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7CF29C-F29F-4DBC-9A0C-B796CF822DD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image" Target="../media/image4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6" Type="http://schemas.openxmlformats.org/officeDocument/2006/relationships/theme" Target="../theme/theme4.xml"/><Relationship Id="rId15" Type="http://schemas.openxmlformats.org/officeDocument/2006/relationships/image" Target="../media/image2.png"/><Relationship Id="rId14" Type="http://schemas.openxmlformats.org/officeDocument/2006/relationships/image" Target="../media/image5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/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/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2048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2049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2050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3031695-8063-44E9-B701-1DFE685475F1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3072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3073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098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099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73CAA3E-2D07-4306-8439-44DEDB7F8EA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9458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9459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9460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9461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9462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793750" y="374650"/>
            <a:ext cx="7556500" cy="409892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</p:pic>
      <p:sp>
        <p:nvSpPr>
          <p:cNvPr id="7175" name="矩形 7174"/>
          <p:cNvSpPr/>
          <p:nvPr/>
        </p:nvSpPr>
        <p:spPr>
          <a:xfrm>
            <a:off x="2244725" y="1758950"/>
            <a:ext cx="4654550" cy="584200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z="3200" strike="noStrike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指导老师操作指南   </a:t>
            </a:r>
            <a:endParaRPr lang="zh-CN" altLang="en-US" sz="3200" strike="noStrike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9464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矩形 29696"/>
          <p:cNvSpPr/>
          <p:nvPr/>
        </p:nvSpPr>
        <p:spPr>
          <a:xfrm>
            <a:off x="166688" y="0"/>
            <a:ext cx="4297362" cy="306388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3063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，查看学生提交的周日志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点击待批阅的学生姓名，查看周日志详情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批阅周日志，评分、填写评语，或者退回修改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可收藏或导出周日志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880" y="345440"/>
            <a:ext cx="9032240" cy="4453255"/>
          </a:xfrm>
          <a:prstGeom prst="rect">
            <a:avLst/>
          </a:prstGeom>
        </p:spPr>
      </p:pic>
      <p:sp>
        <p:nvSpPr>
          <p:cNvPr id="28674" name="矩形 29696"/>
          <p:cNvSpPr/>
          <p:nvPr/>
        </p:nvSpPr>
        <p:spPr>
          <a:xfrm>
            <a:off x="166688" y="0"/>
            <a:ext cx="4027487" cy="306388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6795" y="1541774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57503" y="109854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302385" y="2327904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周日志批阅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026795" y="2327910"/>
            <a:ext cx="350520" cy="2889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941320" y="3117850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点击学生姓名，查看日志详情</a:t>
            </a:r>
            <a:endParaRPr 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2473325" y="3113405"/>
            <a:ext cx="388620" cy="1784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890644" y="4013831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通过或退回修改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437255" y="4253862"/>
            <a:ext cx="453390" cy="2178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949438" y="3117850"/>
            <a:ext cx="1165860" cy="82994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5.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优秀周日志可收藏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531728" y="2831465"/>
            <a:ext cx="635" cy="217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785735" y="1442085"/>
            <a:ext cx="353695" cy="2540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58255" y="178308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8440" y="434975"/>
            <a:ext cx="8964930" cy="4389755"/>
          </a:xfrm>
          <a:prstGeom prst="rect">
            <a:avLst/>
          </a:prstGeom>
        </p:spPr>
      </p:pic>
      <p:sp>
        <p:nvSpPr>
          <p:cNvPr id="29698" name="文本框 7"/>
          <p:cNvSpPr txBox="1"/>
          <p:nvPr/>
        </p:nvSpPr>
        <p:spPr>
          <a:xfrm>
            <a:off x="382588" y="26988"/>
            <a:ext cx="4211637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周日志批阅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59831" y="3194680"/>
            <a:ext cx="353631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批阅，打分，输入评语，可快捷回复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4114164" y="3645535"/>
            <a:ext cx="394335" cy="3486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58255" y="1783080"/>
            <a:ext cx="18973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7811770" y="1545590"/>
            <a:ext cx="403860" cy="2165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文本框 7"/>
          <p:cNvSpPr txBox="1"/>
          <p:nvPr/>
        </p:nvSpPr>
        <p:spPr>
          <a:xfrm>
            <a:off x="196850" y="-4762"/>
            <a:ext cx="4138613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3063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实习报告批阅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报告批阅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，查看学生提交的实习报告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点击待批阅的学生姓名，查看实习报告详情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批阅实习报告，评分、填写评语，或者退回修改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可导出实习报告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" y="483235"/>
            <a:ext cx="8832215" cy="4337685"/>
          </a:xfrm>
          <a:prstGeom prst="rect">
            <a:avLst/>
          </a:prstGeom>
        </p:spPr>
      </p:pic>
      <p:sp>
        <p:nvSpPr>
          <p:cNvPr id="31746" name="文本框 7"/>
          <p:cNvSpPr txBox="1"/>
          <p:nvPr/>
        </p:nvSpPr>
        <p:spPr>
          <a:xfrm>
            <a:off x="196850" y="-4762"/>
            <a:ext cx="4268788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6640" y="1318886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471803" y="1198240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71805" y="3490595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报告批阅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882015" y="2993390"/>
            <a:ext cx="494665" cy="3638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898140" y="2402839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点击学生姓名，查看报告详情</a:t>
            </a:r>
            <a:endParaRPr 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371090" y="2571750"/>
            <a:ext cx="581025" cy="2870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230370" y="4034789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通过或退回修改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650613" y="4371972"/>
            <a:ext cx="426720" cy="1485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246486" y="3218815"/>
            <a:ext cx="15970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5.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导出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实习手册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105015" y="2858770"/>
            <a:ext cx="635" cy="217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2475" y="2562225"/>
            <a:ext cx="19050" cy="1905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358255" y="178308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7227570" y="1581785"/>
            <a:ext cx="675005" cy="1352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805" y="499745"/>
            <a:ext cx="8840470" cy="4345305"/>
          </a:xfrm>
          <a:prstGeom prst="rect">
            <a:avLst/>
          </a:prstGeom>
        </p:spPr>
      </p:pic>
      <p:sp>
        <p:nvSpPr>
          <p:cNvPr id="32769" name="文本框 7"/>
          <p:cNvSpPr txBox="1"/>
          <p:nvPr/>
        </p:nvSpPr>
        <p:spPr>
          <a:xfrm>
            <a:off x="293688" y="26988"/>
            <a:ext cx="4313237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实习报告批阅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34204" y="3314700"/>
            <a:ext cx="24606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批阅，打分，输入评语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3831590" y="3651885"/>
            <a:ext cx="469900" cy="3886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4" name="图片 1" descr="返回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7775" y="4602163"/>
            <a:ext cx="244475" cy="24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6358255" y="1783080"/>
            <a:ext cx="18973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7491730" y="1579245"/>
            <a:ext cx="367665" cy="2038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499745"/>
            <a:ext cx="8844280" cy="4302125"/>
          </a:xfrm>
          <a:prstGeom prst="rect">
            <a:avLst/>
          </a:prstGeom>
        </p:spPr>
      </p:pic>
      <p:sp>
        <p:nvSpPr>
          <p:cNvPr id="33794" name="文本框 7"/>
          <p:cNvSpPr txBox="1"/>
          <p:nvPr/>
        </p:nvSpPr>
        <p:spPr>
          <a:xfrm>
            <a:off x="196850" y="-4762"/>
            <a:ext cx="44354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实习成绩鉴定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8230" y="1352542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356233" y="123189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941070" y="3569970"/>
            <a:ext cx="334835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实习成绩鉴定</a:t>
            </a:r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078230" y="3206115"/>
            <a:ext cx="494665" cy="36385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73525" y="4085589"/>
            <a:ext cx="218059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指导老师鉴定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3646803" y="4371972"/>
            <a:ext cx="426720" cy="1485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534776" y="3232785"/>
            <a:ext cx="159702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4.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导出鉴定表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332980" y="2988945"/>
            <a:ext cx="635" cy="217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420" y="4520565"/>
            <a:ext cx="1504950" cy="28575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V="1">
            <a:off x="7660640" y="1610360"/>
            <a:ext cx="331470" cy="21844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384290" y="182880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矩形 30720"/>
          <p:cNvSpPr/>
          <p:nvPr/>
        </p:nvSpPr>
        <p:spPr>
          <a:xfrm>
            <a:off x="163513" y="44450"/>
            <a:ext cx="1557337" cy="306388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五、我的实习生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18" name="矩形 30724"/>
          <p:cNvSpPr/>
          <p:nvPr/>
        </p:nvSpPr>
        <p:spPr>
          <a:xfrm>
            <a:off x="6889750" y="3273425"/>
            <a:ext cx="304800" cy="307975"/>
          </a:xfrm>
          <a:prstGeom prst="rect">
            <a:avLst/>
          </a:prstGeom>
          <a:solidFill>
            <a:srgbClr val="EDEDED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1304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我的实习生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点击“我的实习生”功能菜单，进入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已参与实习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学生列表</a:t>
            </a:r>
            <a:endParaRPr kumimoji="0" lang="en-US" altLang="zh-CN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查看实习过程统计或学生参与情况</a:t>
            </a:r>
            <a:endParaRPr kumimoji="0" lang="en-US" altLang="zh-CN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0" y="421640"/>
            <a:ext cx="8865870" cy="4340860"/>
          </a:xfrm>
          <a:prstGeom prst="rect">
            <a:avLst/>
          </a:prstGeom>
        </p:spPr>
      </p:pic>
      <p:sp>
        <p:nvSpPr>
          <p:cNvPr id="35843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五、PC操作指南--我的实习生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文本框 40"/>
          <p:cNvSpPr txBox="1"/>
          <p:nvPr/>
        </p:nvSpPr>
        <p:spPr>
          <a:xfrm>
            <a:off x="1514475" y="1492250"/>
            <a:ext cx="2816225" cy="52228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1，实习过程统计</a:t>
            </a:r>
            <a:endParaRPr lang="zh-CN" altLang="en-US" sz="1600" strike="noStrike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lvl="0" algn="just" fontAlgn="base"/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*只显示已参与实习的学生</a:t>
            </a:r>
            <a:endParaRPr lang="zh-CN" altLang="en-US" sz="1600" strike="noStrike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Times New Roman" panose="02020603050405020304"/>
            </a:endParaRPr>
          </a:p>
        </p:txBody>
      </p:sp>
      <p:sp>
        <p:nvSpPr>
          <p:cNvPr id="9" name="文本框 40"/>
          <p:cNvSpPr txBox="1"/>
          <p:nvPr/>
        </p:nvSpPr>
        <p:spPr>
          <a:xfrm>
            <a:off x="3355340" y="1012505"/>
            <a:ext cx="1946275" cy="27463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p>
            <a:pPr lvl="0" algn="just" fontAlgn="base">
              <a:buNone/>
            </a:pPr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2，学生参与情况</a:t>
            </a:r>
            <a:endParaRPr lang="zh-CN" altLang="en-US" sz="1600" strike="noStrike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Times New Roman" panose="02020603050405020304"/>
            </a:endParaRPr>
          </a:p>
          <a:p>
            <a:pPr lvl="0" algn="just" fontAlgn="base">
              <a:buNone/>
            </a:pPr>
            <a:r>
              <a:rPr lang="zh-CN" altLang="en-US" sz="1600" strike="noStrike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Times New Roman" panose="02020603050405020304"/>
              </a:rPr>
              <a:t>*显示所有的实习生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946275" y="1236663"/>
            <a:ext cx="557213" cy="16827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813685" y="1066800"/>
            <a:ext cx="557213" cy="166688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文本框 7"/>
          <p:cNvSpPr txBox="1"/>
          <p:nvPr/>
        </p:nvSpPr>
        <p:spPr>
          <a:xfrm>
            <a:off x="71438" y="26988"/>
            <a:ext cx="3838575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六、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签到统计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0775" y="660400"/>
            <a:ext cx="6813550" cy="2129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签到统计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sz="1800" b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签到统计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功能菜单，进入签到统计列表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点击学生姓名，查看单个学生签到详情</a:t>
            </a: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任意多边形 8196"/>
          <p:cNvSpPr/>
          <p:nvPr/>
        </p:nvSpPr>
        <p:spPr>
          <a:xfrm>
            <a:off x="3157220" y="2448878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 </a:t>
            </a:r>
            <a:r>
              <a:rPr lang="zh-CN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登录指南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p>
            <a:r>
              <a:rPr lang="en-US" altLang="zh-CN">
                <a:latin typeface="Calibri" panose="020F0502020204030204" pitchFamily="34" charset="0"/>
              </a:rPr>
              <a:t> 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APP操作指南</a:t>
            </a: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325" y="387985"/>
            <a:ext cx="8768715" cy="4268470"/>
          </a:xfrm>
          <a:prstGeom prst="rect">
            <a:avLst/>
          </a:prstGeom>
        </p:spPr>
      </p:pic>
      <p:sp>
        <p:nvSpPr>
          <p:cNvPr id="38915" name="文本框 7"/>
          <p:cNvSpPr txBox="1"/>
          <p:nvPr/>
        </p:nvSpPr>
        <p:spPr>
          <a:xfrm>
            <a:off x="31750" y="26988"/>
            <a:ext cx="3676650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六、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--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签到统计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1011555" y="4057015"/>
            <a:ext cx="454660" cy="3784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109460" y="4232910"/>
            <a:ext cx="495300" cy="22542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060" y="3354070"/>
            <a:ext cx="5981700" cy="14624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53853" y="3576955"/>
            <a:ext cx="2505075" cy="5835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学生签到明细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，查看学生签到详情</a:t>
            </a:r>
            <a:endParaRPr kumimoji="0" lang="en-US" altLang="zh-CN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6659245" y="3823970"/>
            <a:ext cx="450215" cy="9017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255078" y="3239770"/>
            <a:ext cx="2505075" cy="58356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>
              <a:buClrTx/>
              <a:buSzTx/>
              <a:defRPr/>
            </a:pP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1.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签到统计</a:t>
            </a:r>
            <a:r>
              <a:rPr kumimoji="0" lang="en-US" altLang="zh-CN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”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，查看学生签到情况</a:t>
            </a:r>
            <a:endParaRPr kumimoji="0" lang="en-US" altLang="zh-CN" sz="1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任意多边形 8196"/>
          <p:cNvSpPr/>
          <p:nvPr/>
        </p:nvSpPr>
        <p:spPr>
          <a:xfrm>
            <a:off x="3203575" y="2449513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6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6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p>
            <a:r>
              <a:rPr lang="en-US" altLang="zh-CN">
                <a:latin typeface="Calibri" panose="020F0502020204030204" pitchFamily="34" charset="0"/>
              </a:rPr>
              <a:t>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登录指南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4096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             </a:t>
            </a: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APP操作指南</a:t>
            </a:r>
            <a:endParaRPr lang="en-US" altLang="zh-CN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下载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460375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扫描下方二维码下载校友邦教师版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应用商店搜索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校友邦教师版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下载安装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grpSp>
        <p:nvGrpSpPr>
          <p:cNvPr id="41987" name="组合 1"/>
          <p:cNvGrpSpPr/>
          <p:nvPr/>
        </p:nvGrpSpPr>
        <p:grpSpPr>
          <a:xfrm>
            <a:off x="5068888" y="1673225"/>
            <a:ext cx="3751262" cy="3006725"/>
            <a:chOff x="7983" y="2635"/>
            <a:chExt cx="5907" cy="4734"/>
          </a:xfrm>
        </p:grpSpPr>
        <p:pic>
          <p:nvPicPr>
            <p:cNvPr id="9" name="图片 9" descr="42519521117195015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106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4" descr="51360803879567657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83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" name="文本框 6"/>
          <p:cNvSpPr txBox="1"/>
          <p:nvPr/>
        </p:nvSpPr>
        <p:spPr>
          <a:xfrm>
            <a:off x="5362575" y="342900"/>
            <a:ext cx="3209925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登录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  <a:endParaRPr lang="zh-CN" altLang="en-US" b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选择学校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输入账号、密码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3525" y="1767205"/>
            <a:ext cx="15621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7F07E423C4604A91F8C86750A8051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2295" y="615950"/>
            <a:ext cx="2034540" cy="3622040"/>
          </a:xfrm>
          <a:prstGeom prst="rect">
            <a:avLst/>
          </a:prstGeom>
        </p:spPr>
      </p:pic>
      <p:pic>
        <p:nvPicPr>
          <p:cNvPr id="29" name="图片 29" descr="572120297302172629"/>
          <p:cNvPicPr/>
          <p:nvPr/>
        </p:nvPicPr>
        <p:blipFill>
          <a:blip r:embed="rId2"/>
          <a:stretch>
            <a:fillRect/>
          </a:stretch>
        </p:blipFill>
        <p:spPr>
          <a:xfrm>
            <a:off x="5619750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8" descr="193271386710187799"/>
          <p:cNvPicPr/>
          <p:nvPr/>
        </p:nvPicPr>
        <p:blipFill>
          <a:blip r:embed="rId3"/>
          <a:stretch>
            <a:fillRect/>
          </a:stretch>
        </p:blipFill>
        <p:spPr>
          <a:xfrm>
            <a:off x="3052763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3012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报名审核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2533" name="文本框 5"/>
          <p:cNvSpPr txBox="1"/>
          <p:nvPr/>
        </p:nvSpPr>
        <p:spPr>
          <a:xfrm>
            <a:off x="5470525" y="4516438"/>
            <a:ext cx="31273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3，选择学生--查看该生报名详情</a:t>
            </a:r>
            <a:endParaRPr lang="zh-CN" altLang="en-US" noProof="1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4" name="文本框 10"/>
          <p:cNvSpPr txBox="1"/>
          <p:nvPr/>
        </p:nvSpPr>
        <p:spPr>
          <a:xfrm>
            <a:off x="7512050" y="3389313"/>
            <a:ext cx="15271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4，通过或拒绝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5" name="文本框 12"/>
          <p:cNvSpPr txBox="1"/>
          <p:nvPr/>
        </p:nvSpPr>
        <p:spPr>
          <a:xfrm>
            <a:off x="373063" y="4516438"/>
            <a:ext cx="253365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1，工作实习--报名审核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3016" name="文本框 13"/>
          <p:cNvSpPr txBox="1"/>
          <p:nvPr/>
        </p:nvSpPr>
        <p:spPr>
          <a:xfrm>
            <a:off x="654368" y="2531745"/>
            <a:ext cx="544512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2537" name="文本框 16"/>
          <p:cNvSpPr txBox="1"/>
          <p:nvPr/>
        </p:nvSpPr>
        <p:spPr>
          <a:xfrm>
            <a:off x="3052763" y="4516438"/>
            <a:ext cx="1933575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2，筛选待审核岗位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箭头连接符 7"/>
          <p:cNvCxnSpPr>
            <a:stCxn id="22534" idx="1"/>
          </p:cNvCxnSpPr>
          <p:nvPr/>
        </p:nvCxnSpPr>
        <p:spPr>
          <a:xfrm flipH="1">
            <a:off x="7023100" y="3558540"/>
            <a:ext cx="488950" cy="3181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37F07E423C4604A91F8C86750A8051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815" y="561340"/>
            <a:ext cx="2034540" cy="362204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6746875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451643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/>
          <p:nvPr/>
        </p:nvPicPr>
        <p:blipFill>
          <a:blip r:embed="rId4"/>
          <a:stretch>
            <a:fillRect/>
          </a:stretch>
        </p:blipFill>
        <p:spPr>
          <a:xfrm>
            <a:off x="231298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403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周日志批阅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3558" name="文本框 5"/>
          <p:cNvSpPr txBox="1"/>
          <p:nvPr/>
        </p:nvSpPr>
        <p:spPr>
          <a:xfrm>
            <a:off x="4516438" y="4516438"/>
            <a:ext cx="17145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3，查看周日志详情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文本框 10"/>
          <p:cNvSpPr txBox="1"/>
          <p:nvPr/>
        </p:nvSpPr>
        <p:spPr>
          <a:xfrm>
            <a:off x="6746875" y="4392613"/>
            <a:ext cx="22701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4，批阅--审核通过or退回修改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0" name="文本框 12"/>
          <p:cNvSpPr txBox="1"/>
          <p:nvPr/>
        </p:nvSpPr>
        <p:spPr>
          <a:xfrm>
            <a:off x="104775" y="4387850"/>
            <a:ext cx="200818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 </a:t>
            </a:r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1，工作实习--周日志批阅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4041" name="文本框 13"/>
          <p:cNvSpPr txBox="1"/>
          <p:nvPr/>
        </p:nvSpPr>
        <p:spPr>
          <a:xfrm>
            <a:off x="915670" y="25146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3562" name="文本框 16"/>
          <p:cNvSpPr txBox="1"/>
          <p:nvPr/>
        </p:nvSpPr>
        <p:spPr>
          <a:xfrm>
            <a:off x="2268538" y="4510088"/>
            <a:ext cx="1893888" cy="3079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2，筛选待批阅周日志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5" name="文本框 6"/>
          <p:cNvSpPr txBox="1"/>
          <p:nvPr/>
        </p:nvSpPr>
        <p:spPr>
          <a:xfrm>
            <a:off x="4516438" y="3097213"/>
            <a:ext cx="2047875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5，即时沟通--在线指导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>
            <a:off x="5098415" y="3598544"/>
            <a:ext cx="488950" cy="31813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6351905" y="4130675"/>
            <a:ext cx="301625" cy="32321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3131819" y="1311910"/>
            <a:ext cx="608965" cy="37528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37F07E423C4604A91F8C86750A8051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775" y="606425"/>
            <a:ext cx="2034540" cy="3622040"/>
          </a:xfrm>
          <a:prstGeom prst="rect">
            <a:avLst/>
          </a:prstGeom>
        </p:spPr>
      </p:pic>
      <p:sp>
        <p:nvSpPr>
          <p:cNvPr id="4505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签到统计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104775" y="4471988"/>
            <a:ext cx="2305050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1，工作实习--签到统计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文本框 4"/>
          <p:cNvSpPr txBox="1"/>
          <p:nvPr/>
        </p:nvSpPr>
        <p:spPr>
          <a:xfrm>
            <a:off x="2473325" y="4516438"/>
            <a:ext cx="15367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2，查看签到统计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文本框 5"/>
          <p:cNvSpPr txBox="1"/>
          <p:nvPr/>
        </p:nvSpPr>
        <p:spPr>
          <a:xfrm>
            <a:off x="4552950" y="4392613"/>
            <a:ext cx="16049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查看该生签到统计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6" descr="5383382525275394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663" y="617538"/>
            <a:ext cx="2036763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950" y="617538"/>
            <a:ext cx="2035175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875" y="606425"/>
            <a:ext cx="2043113" cy="363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586" name="文本框 10"/>
          <p:cNvSpPr txBox="1"/>
          <p:nvPr/>
        </p:nvSpPr>
        <p:spPr>
          <a:xfrm>
            <a:off x="6746875" y="4392613"/>
            <a:ext cx="16049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4，选择日期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查看当天签到明细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7" name="文本框 12"/>
          <p:cNvSpPr txBox="1"/>
          <p:nvPr/>
        </p:nvSpPr>
        <p:spPr>
          <a:xfrm>
            <a:off x="184785" y="18542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 flipV="1">
            <a:off x="7099935" y="1744980"/>
            <a:ext cx="419735" cy="4013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 flipV="1">
            <a:off x="3503929" y="2437130"/>
            <a:ext cx="180340" cy="5168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 flipV="1">
            <a:off x="638810" y="2500630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7F07E423C4604A91F8C86750A8051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180" y="671830"/>
            <a:ext cx="2034540" cy="3622040"/>
          </a:xfrm>
          <a:prstGeom prst="rect">
            <a:avLst/>
          </a:prstGeom>
        </p:spPr>
      </p:pic>
      <p:grpSp>
        <p:nvGrpSpPr>
          <p:cNvPr id="46081" name="组合 19"/>
          <p:cNvGrpSpPr/>
          <p:nvPr/>
        </p:nvGrpSpPr>
        <p:grpSpPr>
          <a:xfrm>
            <a:off x="2297350" y="755650"/>
            <a:ext cx="6546613" cy="3632200"/>
            <a:chOff x="3618" y="911"/>
            <a:chExt cx="10310" cy="5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12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图片 18" descr="507324536856259169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618" y="911"/>
              <a:ext cx="3214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9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6086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5607" name="文本框 5"/>
          <p:cNvSpPr txBox="1"/>
          <p:nvPr/>
        </p:nvSpPr>
        <p:spPr>
          <a:xfrm>
            <a:off x="4552950" y="4516438"/>
            <a:ext cx="2759075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3，选择学生--查看该生实习详情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8" name="文本框 10"/>
          <p:cNvSpPr txBox="1"/>
          <p:nvPr/>
        </p:nvSpPr>
        <p:spPr>
          <a:xfrm>
            <a:off x="6594475" y="3044825"/>
            <a:ext cx="2224088" cy="7366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4，打开消息按钮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与实习生在线沟通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*支持位置发送、视频聊天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-41275" y="4516438"/>
            <a:ext cx="23383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1，工作实习--我的实习生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0" name="文本框 13"/>
          <p:cNvSpPr txBox="1"/>
          <p:nvPr/>
        </p:nvSpPr>
        <p:spPr>
          <a:xfrm>
            <a:off x="916305" y="1962785"/>
            <a:ext cx="542925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611" name="文本框 16"/>
          <p:cNvSpPr txBox="1"/>
          <p:nvPr/>
        </p:nvSpPr>
        <p:spPr>
          <a:xfrm>
            <a:off x="2420938" y="4516438"/>
            <a:ext cx="1714500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14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2，查看实习生名单</a:t>
            </a:r>
            <a:endParaRPr lang="zh-CN" altLang="en-US" sz="14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92" name="文本框 20"/>
          <p:cNvSpPr txBox="1"/>
          <p:nvPr/>
        </p:nvSpPr>
        <p:spPr>
          <a:xfrm>
            <a:off x="523875" y="339725"/>
            <a:ext cx="8043863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 备注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：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我的实习生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只显示已参与的学生，如需查看完整实习生名单请登录网页端。</a:t>
            </a:r>
            <a:endParaRPr lang="zh-CN" altLang="en-US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346200" y="2591435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3356610" y="2256154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 flipV="1">
            <a:off x="5991225" y="1630045"/>
            <a:ext cx="242570" cy="4533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 txBox="1"/>
          <p:nvPr/>
        </p:nvSpPr>
        <p:spPr>
          <a:xfrm>
            <a:off x="6237286" y="2212975"/>
            <a:ext cx="1017589" cy="5835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  <a:scene3d>
              <a:camera prst="orthographicFront"/>
              <a:lightRig rig="threePt" dir="t"/>
            </a:scene3d>
          </a:bodyPr>
          <a:p>
            <a:pPr algn="ctr" hangingPunct="0">
              <a:buClrTx/>
              <a:buSzTx/>
              <a:defRPr/>
            </a:pPr>
            <a:r>
              <a:rPr lang="zh-CN" altLang="en-US" sz="320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谢谢</a:t>
            </a:r>
            <a:endParaRPr lang="zh-CN" altLang="en-US" sz="3200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6867" name="组合 75778"/>
          <p:cNvGrpSpPr/>
          <p:nvPr/>
        </p:nvGrpSpPr>
        <p:grpSpPr>
          <a:xfrm>
            <a:off x="223838" y="350838"/>
            <a:ext cx="6562725" cy="4422775"/>
            <a:chOff x="0" y="0"/>
            <a:chExt cx="6562725" cy="4422775"/>
          </a:xfrm>
        </p:grpSpPr>
        <p:sp>
          <p:nvSpPr>
            <p:cNvPr id="3686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86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4675" y="681038"/>
            <a:ext cx="7735888" cy="3708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hangingPunct="0">
              <a:buClrTx/>
              <a:buSzTx/>
              <a:defRPr/>
            </a:pPr>
            <a:r>
              <a:rPr kumimoji="0" lang="en-US" altLang="zh-CN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PC</a:t>
            </a: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0092B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0092B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选择“教师登录”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选择您要登录的学校</a:t>
            </a:r>
            <a:r>
              <a:rPr kumimoji="0" lang="en-US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(</a:t>
            </a:r>
            <a:r>
              <a:rPr kumimoji="0" lang="zh-CN" altLang="zh-CN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通过选择省份或或者关键字搜索学校）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输入账号和密码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登录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endParaRPr lang="zh-CN" altLang="en-US" sz="1800" b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defRPr/>
            </a:pPr>
            <a:r>
              <a:rPr lang="zh-CN" altLang="en-US" sz="1800" b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说明：第一次登入时可绑定手机或者邮箱，并重设密码。绑定手机或者邮箱以便忘记密码时可自行重置。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1375" y="2700338"/>
            <a:ext cx="5514975" cy="2255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矩形 59407"/>
          <p:cNvSpPr/>
          <p:nvPr/>
        </p:nvSpPr>
        <p:spPr>
          <a:xfrm>
            <a:off x="315913" y="1588"/>
            <a:ext cx="1095375" cy="33655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ctr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登录指南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6665" y="2891788"/>
            <a:ext cx="274637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选择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搜索学校，或者直接录入学校名称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4288788" y="3307715"/>
            <a:ext cx="390525" cy="21399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248535" y="3923028"/>
            <a:ext cx="197167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，输入账号和密码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304030" y="3923030"/>
            <a:ext cx="360045" cy="17970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13" y="457200"/>
            <a:ext cx="6615113" cy="21240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6238240" y="1108710"/>
            <a:ext cx="218821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教师登录  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 flipV="1">
            <a:off x="5539740" y="676910"/>
            <a:ext cx="640080" cy="4318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内容占位符 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2240" y="346075"/>
            <a:ext cx="8860155" cy="4451985"/>
          </a:xfrm>
          <a:prstGeom prst="rect">
            <a:avLst/>
          </a:prstGeom>
        </p:spPr>
      </p:pic>
      <p:sp>
        <p:nvSpPr>
          <p:cNvPr id="23554" name="矩形 59407"/>
          <p:cNvSpPr/>
          <p:nvPr/>
        </p:nvSpPr>
        <p:spPr>
          <a:xfrm>
            <a:off x="315913" y="1588"/>
            <a:ext cx="22193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端页面介绍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6690" y="845819"/>
            <a:ext cx="246570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修改个人资料</a:t>
            </a:r>
            <a:endParaRPr lang="zh-CN" altLang="en-US" noProof="1">
              <a:solidFill>
                <a:schemeClr val="accent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7722235" y="568960"/>
            <a:ext cx="264795" cy="202565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90805" y="417830"/>
            <a:ext cx="1158875" cy="407289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文本框 2"/>
          <p:cNvSpPr txBox="1"/>
          <p:nvPr/>
        </p:nvSpPr>
        <p:spPr>
          <a:xfrm>
            <a:off x="922651" y="2366010"/>
            <a:ext cx="32702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05020" y="2575560"/>
            <a:ext cx="1216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功能区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24305" y="845820"/>
            <a:ext cx="7578725" cy="3952875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2" name="矩形 11"/>
          <p:cNvSpPr/>
          <p:nvPr/>
        </p:nvSpPr>
        <p:spPr>
          <a:xfrm flipH="1">
            <a:off x="8706485" y="2979420"/>
            <a:ext cx="296545" cy="134366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8526145" y="2788920"/>
            <a:ext cx="271145" cy="1651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530465" y="2451735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线客服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矩形 25600"/>
          <p:cNvSpPr/>
          <p:nvPr/>
        </p:nvSpPr>
        <p:spPr>
          <a:xfrm>
            <a:off x="127000" y="0"/>
            <a:ext cx="904875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平台角色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97050" y="2032000"/>
            <a:ext cx="1276350" cy="495300"/>
          </a:xfrm>
          <a:prstGeom prst="round2SameRect">
            <a:avLst/>
          </a:prstGeom>
          <a:solidFill>
            <a:srgbClr val="FF00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指导老师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62125" y="1184275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006475" y="2882900"/>
            <a:ext cx="2554288" cy="695325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实习负责人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（院级教务、专业负责人）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6475" y="3935413"/>
            <a:ext cx="2784475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教务管理（校级、院级）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252663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679575"/>
            <a:ext cx="4068763" cy="10191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、岗位、报名审核；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、周日志批阅；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、实习报告批阅；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、实习成绩鉴定；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7950" y="414496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073400" y="1393825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30750" y="2794000"/>
            <a:ext cx="4070350" cy="10541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、发布实习计划（选择实习形式、制定实习要求， 编辑实习项目、关联指导老师）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400" b="1" i="0" u="none" strike="noStrike" kern="1200" cap="none" spc="0" normalizeH="0" baseline="0" noProof="1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、实践基地管理；</a:t>
            </a:r>
            <a:endParaRPr kumimoji="0" lang="zh-CN" altLang="en-US" sz="1400" b="1" i="0" u="none" strike="noStrike" kern="1200" cap="none" spc="0" normalizeH="0" baseline="0" noProof="1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 查看统计报表；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9163" y="3943350"/>
            <a:ext cx="4071938" cy="9969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、导入基础信息；</a:t>
            </a:r>
            <a:endParaRPr kumimoji="0" lang="zh-CN" altLang="en-US" sz="1600" b="1" i="0" u="none" strike="noStrike" kern="1200" cap="none" spc="0" normalizeH="0" baseline="0" noProof="1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查看统计报表；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0750" y="482600"/>
            <a:ext cx="4070350" cy="11366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1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、提交实习岗位或报名项目；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2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、提交周日志；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3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4</a:t>
            </a: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、提交成绩鉴定；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32038" y="35782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32038" y="2524125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708150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任意多边形 8196"/>
          <p:cNvSpPr/>
          <p:nvPr/>
        </p:nvSpPr>
        <p:spPr>
          <a:xfrm>
            <a:off x="3203575" y="2449513"/>
            <a:ext cx="3643313" cy="404812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chemeClr val="accent1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602" name="矩形 8197"/>
          <p:cNvSpPr/>
          <p:nvPr/>
        </p:nvSpPr>
        <p:spPr>
          <a:xfrm>
            <a:off x="3995738" y="2513013"/>
            <a:ext cx="1965325" cy="27622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操作指南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3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4" name="任意多边形 8198"/>
          <p:cNvSpPr/>
          <p:nvPr/>
        </p:nvSpPr>
        <p:spPr>
          <a:xfrm>
            <a:off x="3201988" y="144462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p>
            <a:r>
              <a:rPr lang="en-US" altLang="zh-CN">
                <a:latin typeface="Calibri" panose="020F0502020204030204" pitchFamily="34" charset="0"/>
              </a:rPr>
              <a:t>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登录指南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25605" name="任意多边形 8196"/>
          <p:cNvSpPr/>
          <p:nvPr/>
        </p:nvSpPr>
        <p:spPr>
          <a:xfrm>
            <a:off x="3197225" y="3332163"/>
            <a:ext cx="3643313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7F7F7F"/>
          </a:solidFill>
          <a:ln w="12700">
            <a:noFill/>
          </a:ln>
        </p:spPr>
        <p:txBody>
          <a:bodyPr anchor="t"/>
          <a:p>
            <a:r>
              <a:rPr lang="en-US" altLang="zh-CN">
                <a:latin typeface="Calibri" panose="020F0502020204030204" pitchFamily="34" charset="0"/>
              </a:rPr>
              <a:t>               </a:t>
            </a:r>
            <a:r>
              <a: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APP操作指南</a:t>
            </a: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矩形 26624"/>
          <p:cNvSpPr/>
          <p:nvPr/>
        </p:nvSpPr>
        <p:spPr>
          <a:xfrm>
            <a:off x="50800" y="-9525"/>
            <a:ext cx="3127375" cy="306388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PC操作指南--过程管理--报名审核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5325" y="717550"/>
            <a:ext cx="7753350" cy="27051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学生报名审核</a:t>
            </a: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lnSpc>
                <a:spcPct val="130000"/>
              </a:lnSpc>
              <a:buClrTx/>
              <a:buSzTx/>
              <a:defRPr/>
            </a:pPr>
            <a:endParaRPr kumimoji="0" lang="zh-CN" altLang="en-US" sz="24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导航菜单，进入实践教学功能模块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报名审核</a:t>
            </a:r>
            <a:r>
              <a:rPr kumimoji="0" lang="en-US" altLang="zh-CN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，查看报名学生情况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点击学生名字，查看学生报名详情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AutoNum type="arabicPeriod"/>
              <a:defRPr/>
            </a:pPr>
            <a:r>
              <a:rPr kumimoji="0" lang="zh-CN" altLang="en-US" sz="1800" b="0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审核学生报名申请，通过或者拒绝</a:t>
            </a:r>
            <a:endParaRPr kumimoji="0" lang="zh-CN" altLang="en-US" sz="1800" b="0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sz="1400" b="0" kern="1200" cap="none" spc="0" normalizeH="0" baseline="0" noProof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275" y="394335"/>
            <a:ext cx="8807450" cy="4354195"/>
          </a:xfrm>
          <a:prstGeom prst="rect">
            <a:avLst/>
          </a:prstGeom>
        </p:spPr>
      </p:pic>
      <p:sp>
        <p:nvSpPr>
          <p:cNvPr id="26626" name="矩形 26624"/>
          <p:cNvSpPr/>
          <p:nvPr/>
        </p:nvSpPr>
        <p:spPr>
          <a:xfrm>
            <a:off x="50800" y="34925"/>
            <a:ext cx="3127375" cy="306388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PC操作指南--过程管理--报名审核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2670" y="435605"/>
            <a:ext cx="29794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实践教学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导航菜单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634365" y="772795"/>
            <a:ext cx="490220" cy="20955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471930" y="1950720"/>
            <a:ext cx="334772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点击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“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报名审核</a:t>
            </a:r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”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功能菜单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1124576" y="2120265"/>
            <a:ext cx="584835" cy="22479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558540" y="3391534"/>
            <a:ext cx="3560445" cy="58356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Calibri" panose="020F0502020204030204" pitchFamily="34" charset="0"/>
              </a:rPr>
              <a:t>查看详情，点击通过或者拒绝。可多选学生后批量拒绝或通过</a:t>
            </a:r>
            <a:endParaRPr lang="zh-CN" altLang="en-US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3427095" y="4079236"/>
            <a:ext cx="495300" cy="31496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7785735" y="1442085"/>
            <a:ext cx="353695" cy="25400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  <a:effectLst>
            <a:glow rad="76200">
              <a:schemeClr val="accent3">
                <a:satMod val="175000"/>
                <a:alpha val="91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358255" y="1783080"/>
            <a:ext cx="208026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4.</a:t>
            </a:r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帮助中心-操作提示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2135</Words>
  <Application>WPS 演示</Application>
  <PresentationFormat>全屏显示(16:9)</PresentationFormat>
  <Paragraphs>290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微软雅黑</vt:lpstr>
      <vt:lpstr>文鼎中楷体</vt:lpstr>
      <vt:lpstr>Times New Roman</vt:lpstr>
      <vt:lpstr>Arial Unicode MS</vt:lpstr>
      <vt:lpstr>Office 主题</vt:lpstr>
      <vt:lpstr>Office 主题 - Default</vt:lpstr>
      <vt:lpstr>1_Office 主题 - Default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oо○謊唁oо</cp:lastModifiedBy>
  <cp:revision>309</cp:revision>
  <dcterms:created xsi:type="dcterms:W3CDTF">2017-01-09T09:44:00Z</dcterms:created>
  <dcterms:modified xsi:type="dcterms:W3CDTF">2019-05-28T07:04:32Z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