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</p:sldMasterIdLst>
  <p:notesMasterIdLst>
    <p:notesMasterId r:id="rId34"/>
  </p:notesMasterIdLst>
  <p:handoutMasterIdLst>
    <p:handoutMasterId r:id="rId35"/>
  </p:handoutMasterIdLst>
  <p:sldIdLst>
    <p:sldId id="396" r:id="rId5"/>
    <p:sldId id="642" r:id="rId6"/>
    <p:sldId id="737" r:id="rId7"/>
    <p:sldId id="711" r:id="rId8"/>
    <p:sldId id="713" r:id="rId9"/>
    <p:sldId id="714" r:id="rId10"/>
    <p:sldId id="715" r:id="rId11"/>
    <p:sldId id="716" r:id="rId12"/>
    <p:sldId id="717" r:id="rId13"/>
    <p:sldId id="718" r:id="rId14"/>
    <p:sldId id="719" r:id="rId15"/>
    <p:sldId id="720" r:id="rId16"/>
    <p:sldId id="685" r:id="rId17"/>
    <p:sldId id="686" r:id="rId18"/>
    <p:sldId id="687" r:id="rId19"/>
    <p:sldId id="689" r:id="rId20"/>
    <p:sldId id="699" r:id="rId21"/>
    <p:sldId id="690" r:id="rId22"/>
    <p:sldId id="700" r:id="rId23"/>
    <p:sldId id="691" r:id="rId24"/>
    <p:sldId id="701" r:id="rId25"/>
    <p:sldId id="692" r:id="rId26"/>
    <p:sldId id="693" r:id="rId27"/>
    <p:sldId id="694" r:id="rId28"/>
    <p:sldId id="695" r:id="rId29"/>
    <p:sldId id="696" r:id="rId30"/>
    <p:sldId id="697" r:id="rId31"/>
    <p:sldId id="738" r:id="rId32"/>
    <p:sldId id="698" r:id="rId33"/>
  </p:sldIdLst>
  <p:sldSz cx="9144000" cy="514350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778" y="72"/>
      </p:cViewPr>
      <p:guideLst>
        <p:guide orient="horz" pos="1704"/>
        <p:guide pos="2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4" cy="45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notesMaster" Target="notesMasters/notesMaster1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FD3D367-4252-48A5-8B96-51D95E89A97C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386" name="幻灯片图像占位符 614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6C39F1A-8B0B-4C19-B2DF-1786F951701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A5166D-10F7-4553-A2D0-17F2D025A91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EADA8DC-7C00-4E4D-897A-CABCF574F9C8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AF00FFF-F3E9-4EFB-9E53-D76A1B93B81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F9EBCBE-17BB-44CB-96DA-3C65EEEE8B74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6DD211F-54FE-4CAE-9BD1-ED6EA9FBF67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1CD3D29-BBEE-4C0A-B0D3-EC6E1405F3B1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A2A9A0E-CC8F-4F8F-A6B2-3263F4EE36F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F42E725-EDEA-4142-BF28-7A8B227A9C9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D4B69AB-6EB3-431A-A225-63409720CFB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B8F870-EB69-4A62-98EB-14804064D0D6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4"/>
          <p:cNvSpPr/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/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1FDD982-653C-4858-95C9-547878939D0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17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5.png"/><Relationship Id="rId1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5.png"/><Relationship Id="rId1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9.png"/><Relationship Id="rId4" Type="http://schemas.openxmlformats.org/officeDocument/2006/relationships/image" Target="../media/image17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7410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7411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/>
            <a:endParaRPr lang="en-US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7412" name="任意多边形 7171"/>
          <p:cNvSpPr/>
          <p:nvPr/>
        </p:nvSpPr>
        <p:spPr>
          <a:xfrm>
            <a:off x="-11112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413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www.xybsyw.com</a:t>
            </a:r>
            <a:endParaRPr lang="en-US" altLang="zh-CN" sz="1300" b="0" dirty="0">
              <a:solidFill>
                <a:schemeClr val="accent1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7414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811213" y="374650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2305685" y="1898650"/>
            <a:ext cx="4218940" cy="58356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wrap="square" lIns="45720" rIns="4572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学 生 端 操 作 指 南 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7416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" name="椭圆 13"/>
          <p:cNvSpPr/>
          <p:nvPr/>
        </p:nvSpPr>
        <p:spPr>
          <a:xfrm>
            <a:off x="915988" y="4233863"/>
            <a:ext cx="274638" cy="271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662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提交周日志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669925" y="3629025"/>
            <a:ext cx="376238" cy="377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6629" name="文本框 11"/>
          <p:cNvSpPr txBox="1"/>
          <p:nvPr/>
        </p:nvSpPr>
        <p:spPr>
          <a:xfrm>
            <a:off x="12700" y="4141788"/>
            <a:ext cx="1177925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0" name="文本框 12"/>
          <p:cNvSpPr txBox="1"/>
          <p:nvPr/>
        </p:nvSpPr>
        <p:spPr>
          <a:xfrm>
            <a:off x="833438" y="4184650"/>
            <a:ext cx="439737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180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80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+</a:t>
            </a:r>
            <a:endParaRPr lang="en-US" altLang="zh-CN" sz="180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1" name="文本框 17"/>
          <p:cNvSpPr txBox="1"/>
          <p:nvPr/>
        </p:nvSpPr>
        <p:spPr>
          <a:xfrm>
            <a:off x="1619250" y="4141788"/>
            <a:ext cx="1690688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点击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周日志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2" name="文本框 18"/>
          <p:cNvSpPr txBox="1"/>
          <p:nvPr/>
        </p:nvSpPr>
        <p:spPr>
          <a:xfrm>
            <a:off x="3571875" y="4184650"/>
            <a:ext cx="1690688" cy="731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选择需要写周日志的实习计划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3" name="文本框 19"/>
          <p:cNvSpPr txBox="1"/>
          <p:nvPr/>
        </p:nvSpPr>
        <p:spPr>
          <a:xfrm>
            <a:off x="5394325" y="4143375"/>
            <a:ext cx="1809750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编辑内容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发布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238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75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325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文本框 24"/>
          <p:cNvSpPr txBox="1"/>
          <p:nvPr/>
        </p:nvSpPr>
        <p:spPr>
          <a:xfrm>
            <a:off x="-41275" y="398463"/>
            <a:ext cx="707072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提交周日志</a:t>
            </a: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6639" name="文本框 5"/>
          <p:cNvSpPr txBox="1"/>
          <p:nvPr/>
        </p:nvSpPr>
        <p:spPr>
          <a:xfrm>
            <a:off x="4959350" y="342900"/>
            <a:ext cx="2014538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草稿箱在这里哟</a:t>
            </a:r>
            <a:r>
              <a:rPr lang="en-US" altLang="zh-CN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~~</a:t>
            </a:r>
            <a:endParaRPr lang="en-US" altLang="zh-CN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94325" y="1479550"/>
            <a:ext cx="1635125" cy="2317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6642" name="文本框 21"/>
          <p:cNvSpPr txBox="1"/>
          <p:nvPr/>
        </p:nvSpPr>
        <p:spPr>
          <a:xfrm>
            <a:off x="7083425" y="1000125"/>
            <a:ext cx="2014538" cy="731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关联日期必须在实习时间范围内</a:t>
            </a:r>
            <a:endParaRPr lang="zh-CN" altLang="en-US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15100" y="3776663"/>
            <a:ext cx="569913" cy="2301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6645" name="文本框 27"/>
          <p:cNvSpPr txBox="1"/>
          <p:nvPr/>
        </p:nvSpPr>
        <p:spPr>
          <a:xfrm>
            <a:off x="7083425" y="3217863"/>
            <a:ext cx="2014538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这里有字数要求</a:t>
            </a:r>
            <a:r>
              <a:rPr lang="en-US" altLang="zh-CN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~~</a:t>
            </a:r>
            <a:endParaRPr lang="en-US" altLang="zh-CN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6" name=" 160"/>
          <p:cNvSpPr/>
          <p:nvPr/>
        </p:nvSpPr>
        <p:spPr>
          <a:xfrm rot="9900000">
            <a:off x="845820" y="33921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4580000">
            <a:off x="2030730" y="34201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60"/>
          <p:cNvSpPr/>
          <p:nvPr/>
        </p:nvSpPr>
        <p:spPr>
          <a:xfrm rot="9360000">
            <a:off x="5093970" y="8585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160"/>
          <p:cNvSpPr/>
          <p:nvPr/>
        </p:nvSpPr>
        <p:spPr>
          <a:xfrm rot="10800000">
            <a:off x="6974205" y="1311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 160"/>
          <p:cNvSpPr/>
          <p:nvPr/>
        </p:nvSpPr>
        <p:spPr>
          <a:xfrm rot="10260000">
            <a:off x="7213600" y="35794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" name="图片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56250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813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1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实习评价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个人评价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3" name="文本框 11"/>
          <p:cNvSpPr txBox="1"/>
          <p:nvPr/>
        </p:nvSpPr>
        <p:spPr>
          <a:xfrm>
            <a:off x="-41275" y="4141788"/>
            <a:ext cx="1744663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实习评价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7654" name="文本框 17"/>
          <p:cNvSpPr txBox="1"/>
          <p:nvPr/>
        </p:nvSpPr>
        <p:spPr>
          <a:xfrm>
            <a:off x="1773238" y="4141788"/>
            <a:ext cx="1798637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2.“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实习过程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-41275" y="398463"/>
            <a:ext cx="707072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实习评价</a:t>
            </a:r>
            <a:r>
              <a:rPr kumimoji="0" lang="en-US" altLang="zh-CN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个人评价</a:t>
            </a:r>
            <a:endParaRPr kumimoji="0" lang="zh-CN" altLang="en-US" sz="2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75" y="2792413"/>
            <a:ext cx="1635125" cy="2301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2775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3638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9" name="文本框 20"/>
          <p:cNvSpPr txBox="1"/>
          <p:nvPr/>
        </p:nvSpPr>
        <p:spPr>
          <a:xfrm>
            <a:off x="3649663" y="4143375"/>
            <a:ext cx="1798637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3.“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老师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7660" name="文本框 22"/>
          <p:cNvSpPr txBox="1"/>
          <p:nvPr/>
        </p:nvSpPr>
        <p:spPr>
          <a:xfrm>
            <a:off x="5591175" y="4143375"/>
            <a:ext cx="1798638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4.“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校友邦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7661" name="文本框 29"/>
          <p:cNvSpPr txBox="1"/>
          <p:nvPr/>
        </p:nvSpPr>
        <p:spPr>
          <a:xfrm>
            <a:off x="7389813" y="4143375"/>
            <a:ext cx="1798637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5.“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课程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实习评价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企业评价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8674" name="文本框 11"/>
          <p:cNvSpPr txBox="1"/>
          <p:nvPr/>
        </p:nvSpPr>
        <p:spPr>
          <a:xfrm>
            <a:off x="120650" y="4513263"/>
            <a:ext cx="17462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实习评价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8675" name="文本框 17"/>
          <p:cNvSpPr txBox="1"/>
          <p:nvPr/>
        </p:nvSpPr>
        <p:spPr>
          <a:xfrm>
            <a:off x="2182813" y="4457700"/>
            <a:ext cx="2084387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2.“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邀请企业评价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”--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微信发送邀请链接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4913313" cy="39846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            </a:t>
            </a:r>
            <a:r>
              <a:rPr kumimoji="0" lang="zh-CN" altLang="en-US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学生操作     </a:t>
            </a:r>
            <a:r>
              <a:rPr kumimoji="0" lang="en-US" altLang="zh-CN" sz="1400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sz="1400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自主实习才需要企业评价</a:t>
            </a:r>
            <a:endParaRPr kumimoji="0" lang="zh-CN" altLang="en-US" sz="1400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1775" y="2455863"/>
            <a:ext cx="1635125" cy="230188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grpSp>
        <p:nvGrpSpPr>
          <p:cNvPr id="28678" name="组合 19"/>
          <p:cNvGrpSpPr/>
          <p:nvPr/>
        </p:nvGrpSpPr>
        <p:grpSpPr>
          <a:xfrm>
            <a:off x="74613" y="760413"/>
            <a:ext cx="4144962" cy="3621087"/>
            <a:chOff x="118" y="1198"/>
            <a:chExt cx="6526" cy="570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8" y="1198"/>
              <a:ext cx="3208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38" y="1198"/>
              <a:ext cx="3206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8681" name="组合 18"/>
          <p:cNvGrpSpPr/>
          <p:nvPr/>
        </p:nvGrpSpPr>
        <p:grpSpPr>
          <a:xfrm>
            <a:off x="4779963" y="760413"/>
            <a:ext cx="4230687" cy="3621087"/>
            <a:chOff x="7527" y="1197"/>
            <a:chExt cx="6662" cy="570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83" y="1197"/>
              <a:ext cx="3206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27" y="1199"/>
              <a:ext cx="3206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6" name="文本框 5"/>
          <p:cNvSpPr txBox="1"/>
          <p:nvPr/>
        </p:nvSpPr>
        <p:spPr>
          <a:xfrm>
            <a:off x="4703763" y="287338"/>
            <a:ext cx="2214563" cy="39846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企业导师操作</a:t>
            </a:r>
            <a:endParaRPr kumimoji="0" lang="zh-CN" altLang="en-US" sz="20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8685" name="文本框 10"/>
          <p:cNvSpPr txBox="1"/>
          <p:nvPr/>
        </p:nvSpPr>
        <p:spPr>
          <a:xfrm>
            <a:off x="4924425" y="4513263"/>
            <a:ext cx="17462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点开邀请链接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8686" name="文本框 12"/>
          <p:cNvSpPr txBox="1"/>
          <p:nvPr/>
        </p:nvSpPr>
        <p:spPr>
          <a:xfrm>
            <a:off x="6973888" y="4513263"/>
            <a:ext cx="21717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验证码通过后进行评价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8688" name="文本框 14"/>
          <p:cNvSpPr txBox="1"/>
          <p:nvPr/>
        </p:nvSpPr>
        <p:spPr>
          <a:xfrm>
            <a:off x="6786563" y="90488"/>
            <a:ext cx="2411412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*</a:t>
            </a:r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如需修改企业导师手机号</a:t>
            </a:r>
            <a:r>
              <a:rPr lang="en-US" altLang="zh-CN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重新提交岗位申请</a:t>
            </a:r>
            <a:endParaRPr lang="zh-CN" altLang="en-US" sz="1400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7680000">
            <a:off x="7448550" y="1201420"/>
            <a:ext cx="1464945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663" y="2838450"/>
            <a:ext cx="6615113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3" y="414338"/>
            <a:ext cx="6615113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699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60619" y="952499"/>
            <a:ext cx="2040256" cy="306705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1.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选择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学生注册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30015" y="4101465"/>
            <a:ext cx="3070860" cy="306705"/>
          </a:xfrm>
          <a:prstGeom prst="rect">
            <a:avLst/>
          </a:prstGeom>
          <a:noFill/>
          <a:effectLst>
            <a:glow rad="139700">
              <a:schemeClr val="accent3">
                <a:alpha val="4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2.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手机号、图形验证码、短信验证码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29703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注册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5775" y="498475"/>
            <a:ext cx="2484438" cy="15398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选择“学生注册”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5967730" y="7410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3320000">
            <a:off x="3571875" y="43586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663" y="341313"/>
            <a:ext cx="6615113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0722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95519" y="998854"/>
            <a:ext cx="2040256" cy="306705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选择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学生登录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3072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学籍认证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5775" y="498475"/>
            <a:ext cx="2484438" cy="129698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在浏览器中打开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  <a:endParaRPr kumimoji="0" lang="zh-CN" altLang="en-US" b="0" kern="1200" cap="none" spc="0" normalizeH="0" baseline="0" noProof="0"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“学生登录”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3" y="2755900"/>
            <a:ext cx="6615113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6925628" y="3130550"/>
            <a:ext cx="2484438" cy="65722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输入账号密码</a:t>
            </a:r>
            <a:endParaRPr kumimoji="0" lang="zh-CN" altLang="en-US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819525" y="4090669"/>
            <a:ext cx="1363978" cy="306706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输入账号密码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4" name=" 160"/>
          <p:cNvSpPr/>
          <p:nvPr/>
        </p:nvSpPr>
        <p:spPr>
          <a:xfrm rot="14520000">
            <a:off x="5593080" y="7550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160"/>
          <p:cNvSpPr/>
          <p:nvPr/>
        </p:nvSpPr>
        <p:spPr>
          <a:xfrm rot="13320000">
            <a:off x="3388360" y="40652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7650" y="420688"/>
            <a:ext cx="6423025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38" y="2749550"/>
            <a:ext cx="6421438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1747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1749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学籍认证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13500" y="1245235"/>
            <a:ext cx="2649538" cy="5826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根据流程引导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完善个人学籍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--“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去认证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endParaRPr kumimoji="0" lang="zh-CN" altLang="en-US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37580" y="3232150"/>
            <a:ext cx="3402013" cy="9779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编辑学籍信息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endParaRPr kumimoji="0" lang="en-US" altLang="zh-CN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提交认证</a:t>
            </a:r>
            <a:endParaRPr kumimoji="0" lang="zh-CN" altLang="en-US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认证失败请联系尾页的负责人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2305050" y="21367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9840000">
            <a:off x="5031105" y="4569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9575" y="414655"/>
            <a:ext cx="784479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1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自主实习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5" y="2778760"/>
            <a:ext cx="786384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4206240" y="1856105"/>
            <a:ext cx="1319213" cy="3365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参与实习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48505" y="3870960"/>
            <a:ext cx="2732405" cy="3371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选择自主实习安排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" name=" 160"/>
          <p:cNvSpPr/>
          <p:nvPr/>
        </p:nvSpPr>
        <p:spPr>
          <a:xfrm rot="10320000">
            <a:off x="3641090" y="19875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3780000">
            <a:off x="7054215" y="43529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880" y="2841625"/>
            <a:ext cx="8263255" cy="20421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1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自主实习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15" y="480060"/>
            <a:ext cx="826262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/>
          <p:cNvSpPr txBox="1"/>
          <p:nvPr/>
        </p:nvSpPr>
        <p:spPr>
          <a:xfrm>
            <a:off x="6421755" y="2118678"/>
            <a:ext cx="1695450" cy="338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提交岗位申请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92065" y="3747770"/>
            <a:ext cx="2152650" cy="338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录入岗位信息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 160"/>
          <p:cNvSpPr/>
          <p:nvPr/>
        </p:nvSpPr>
        <p:spPr>
          <a:xfrm rot="19680000">
            <a:off x="7428230" y="17056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0140000">
            <a:off x="4992370" y="43859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6565" y="2738755"/>
            <a:ext cx="777113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565" y="429895"/>
            <a:ext cx="777113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79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集中实习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68550" y="1949450"/>
            <a:ext cx="1319213" cy="3365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参与实习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11675" y="3767455"/>
            <a:ext cx="2265363" cy="5826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选择集中安排实习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查看详情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5" name=" 160"/>
          <p:cNvSpPr/>
          <p:nvPr/>
        </p:nvSpPr>
        <p:spPr>
          <a:xfrm rot="10080000">
            <a:off x="2036445" y="21075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3780000">
            <a:off x="6614795" y="43535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3410" y="508000"/>
            <a:ext cx="8036560" cy="32797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79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集中实习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76470" y="2501265"/>
            <a:ext cx="3362960" cy="3371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查看实习要求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同意或拒绝参与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9145" y="3952240"/>
            <a:ext cx="7446645" cy="3371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如计划设置为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不需要学生同意加入实习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，那么确认加入实习这一步骤不需要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66243" y="3182620"/>
            <a:ext cx="1665288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9" name=" 160"/>
          <p:cNvSpPr/>
          <p:nvPr/>
        </p:nvSpPr>
        <p:spPr>
          <a:xfrm rot="2880000">
            <a:off x="6418580" y="2835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任意多边形 8196"/>
          <p:cNvSpPr/>
          <p:nvPr/>
        </p:nvSpPr>
        <p:spPr>
          <a:xfrm>
            <a:off x="3165475" y="253682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8434" name="矩形 8197"/>
          <p:cNvSpPr/>
          <p:nvPr/>
        </p:nvSpPr>
        <p:spPr>
          <a:xfrm>
            <a:off x="3870960" y="2616200"/>
            <a:ext cx="1251585" cy="24574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8435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algn="ctr" hangingPunct="0"/>
            <a:r>
              <a:rPr lang="zh-CN" altLang="en-US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8437" name="任意多边形 8198"/>
          <p:cNvSpPr/>
          <p:nvPr/>
        </p:nvSpPr>
        <p:spPr>
          <a:xfrm>
            <a:off x="3165475" y="1684338"/>
            <a:ext cx="3644900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        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主要任务</a:t>
            </a:r>
            <a:endParaRPr lang="zh-CN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任意多边形 8196"/>
          <p:cNvSpPr/>
          <p:nvPr/>
        </p:nvSpPr>
        <p:spPr>
          <a:xfrm>
            <a:off x="3159125" y="337502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" name="矩形 8197"/>
          <p:cNvSpPr/>
          <p:nvPr/>
        </p:nvSpPr>
        <p:spPr>
          <a:xfrm>
            <a:off x="3864610" y="3454400"/>
            <a:ext cx="1251585" cy="24574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canva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2915" y="2763520"/>
            <a:ext cx="7727315" cy="220599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" y="437515"/>
            <a:ext cx="7727315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4819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双向选择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67835" y="1949450"/>
            <a:ext cx="1319213" cy="3365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参与实习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73955" y="3460115"/>
            <a:ext cx="2263775" cy="5826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选择双向选择实习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" name=" 160"/>
          <p:cNvSpPr/>
          <p:nvPr/>
        </p:nvSpPr>
        <p:spPr>
          <a:xfrm rot="10020000">
            <a:off x="3699510" y="20097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9180000" flipH="1">
            <a:off x="6915150" y="3781425"/>
            <a:ext cx="445770" cy="16954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9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双向选择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6" name="图片 5" descr="canva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215" y="769620"/>
            <a:ext cx="8367395" cy="38481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5742305" y="3281998"/>
            <a:ext cx="2263775" cy="5842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查看实习详情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endParaRPr kumimoji="0" lang="en-US" altLang="zh-CN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申请加入实习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 160"/>
          <p:cNvSpPr/>
          <p:nvPr/>
        </p:nvSpPr>
        <p:spPr>
          <a:xfrm rot="9180000">
            <a:off x="5638800" y="39833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855" y="2632075"/>
            <a:ext cx="8027670" cy="23241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90" y="419735"/>
            <a:ext cx="8027035" cy="208407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584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提交周日志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6538" y="1441450"/>
            <a:ext cx="677863" cy="4079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5846" name="文本框 5"/>
          <p:cNvSpPr txBox="1"/>
          <p:nvPr/>
        </p:nvSpPr>
        <p:spPr>
          <a:xfrm>
            <a:off x="3117850" y="752475"/>
            <a:ext cx="13335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5848" name="文本框 21"/>
          <p:cNvSpPr txBox="1"/>
          <p:nvPr/>
        </p:nvSpPr>
        <p:spPr>
          <a:xfrm>
            <a:off x="7269480" y="2018665"/>
            <a:ext cx="7461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新建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5849" name="文本框 14"/>
          <p:cNvSpPr txBox="1"/>
          <p:nvPr/>
        </p:nvSpPr>
        <p:spPr>
          <a:xfrm>
            <a:off x="598488" y="1849438"/>
            <a:ext cx="1893887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日志、周志、月志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5851" name="文本框 22"/>
          <p:cNvSpPr txBox="1"/>
          <p:nvPr/>
        </p:nvSpPr>
        <p:spPr>
          <a:xfrm>
            <a:off x="3790633" y="4269105"/>
            <a:ext cx="20034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编辑正文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发布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991870" y="16865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3305175" y="6489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7364730" y="18345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540000">
            <a:off x="3278505" y="45167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canva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863" y="433388"/>
            <a:ext cx="6254750" cy="45513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86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我的评价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6868" name="文本框 5"/>
          <p:cNvSpPr txBox="1"/>
          <p:nvPr/>
        </p:nvSpPr>
        <p:spPr>
          <a:xfrm>
            <a:off x="2492375" y="841375"/>
            <a:ext cx="1335088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6869" name="文本框 21"/>
          <p:cNvSpPr txBox="1"/>
          <p:nvPr/>
        </p:nvSpPr>
        <p:spPr>
          <a:xfrm>
            <a:off x="6604000" y="1212850"/>
            <a:ext cx="2122488" cy="14890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①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评价实践教学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②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评价指导老师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③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评价校友邦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④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实习课程评价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（建议学校增设的课程）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6870" name="文本框 14"/>
          <p:cNvSpPr txBox="1"/>
          <p:nvPr/>
        </p:nvSpPr>
        <p:spPr>
          <a:xfrm>
            <a:off x="598488" y="1631950"/>
            <a:ext cx="1104900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我的评价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2727325" y="6584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789940" y="1438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175" y="832803"/>
            <a:ext cx="8883650" cy="41529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7890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企业评定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7892" name="文本框 5"/>
          <p:cNvSpPr txBox="1"/>
          <p:nvPr/>
        </p:nvSpPr>
        <p:spPr>
          <a:xfrm>
            <a:off x="3394075" y="1408113"/>
            <a:ext cx="1335088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7893" name="文本框 14"/>
          <p:cNvSpPr txBox="1"/>
          <p:nvPr/>
        </p:nvSpPr>
        <p:spPr>
          <a:xfrm>
            <a:off x="727075" y="4273550"/>
            <a:ext cx="11049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企业评定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7896" name="文本框 7"/>
          <p:cNvSpPr txBox="1"/>
          <p:nvPr/>
        </p:nvSpPr>
        <p:spPr>
          <a:xfrm>
            <a:off x="7267575" y="3392488"/>
            <a:ext cx="15081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邀请企业评定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7897" name="文本框 8"/>
          <p:cNvSpPr txBox="1"/>
          <p:nvPr/>
        </p:nvSpPr>
        <p:spPr>
          <a:xfrm>
            <a:off x="3519488" y="3708400"/>
            <a:ext cx="2957512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选择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QQ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或微信发送邀请链接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4913313" cy="39846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    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 </a:t>
            </a:r>
            <a:r>
              <a:rPr kumimoji="0" lang="en-US" altLang="zh-CN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自主实习才需要企业评价</a:t>
            </a:r>
            <a:endParaRPr kumimoji="0" lang="zh-CN" altLang="en-US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3632200" y="12598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909955" y="39414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4220000">
            <a:off x="7675880" y="32194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650" y="2695575"/>
            <a:ext cx="8226425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285" y="440055"/>
            <a:ext cx="8177530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8915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提交实习报告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8917" name="文本框 5"/>
          <p:cNvSpPr txBox="1"/>
          <p:nvPr/>
        </p:nvSpPr>
        <p:spPr>
          <a:xfrm>
            <a:off x="4448493" y="862965"/>
            <a:ext cx="1335087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8918" name="文本框 14"/>
          <p:cNvSpPr txBox="1"/>
          <p:nvPr/>
        </p:nvSpPr>
        <p:spPr>
          <a:xfrm>
            <a:off x="1271270" y="1637983"/>
            <a:ext cx="11049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实习报告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8922" name="文本框 12"/>
          <p:cNvSpPr txBox="1"/>
          <p:nvPr/>
        </p:nvSpPr>
        <p:spPr>
          <a:xfrm>
            <a:off x="6106795" y="2118360"/>
            <a:ext cx="14668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下载报告模板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8925" name="文本框 18"/>
          <p:cNvSpPr txBox="1"/>
          <p:nvPr/>
        </p:nvSpPr>
        <p:spPr>
          <a:xfrm>
            <a:off x="4892993" y="4404995"/>
            <a:ext cx="23431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模板内写完 报告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上传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3826510" y="7569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480000">
            <a:off x="1007110" y="2029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9320000">
            <a:off x="7566025" y="18542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3320000">
            <a:off x="4572000" y="42659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450" y="508000"/>
            <a:ext cx="8801100" cy="4319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938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导出实习手册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9940" name="文本框 5"/>
          <p:cNvSpPr txBox="1"/>
          <p:nvPr/>
        </p:nvSpPr>
        <p:spPr>
          <a:xfrm>
            <a:off x="3467100" y="1027113"/>
            <a:ext cx="1335088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9941" name="文本框 14"/>
          <p:cNvSpPr txBox="1"/>
          <p:nvPr/>
        </p:nvSpPr>
        <p:spPr>
          <a:xfrm>
            <a:off x="974725" y="3886200"/>
            <a:ext cx="11049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实习报告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9944" name="文本框 12"/>
          <p:cNvSpPr txBox="1"/>
          <p:nvPr/>
        </p:nvSpPr>
        <p:spPr>
          <a:xfrm>
            <a:off x="3143250" y="2238375"/>
            <a:ext cx="14668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选择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已通过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endParaRPr lang="en-US" altLang="zh-CN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9946" name="文本框 18"/>
          <p:cNvSpPr txBox="1"/>
          <p:nvPr/>
        </p:nvSpPr>
        <p:spPr>
          <a:xfrm>
            <a:off x="7108825" y="3389313"/>
            <a:ext cx="1470025" cy="3698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导出实习手册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3994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188" y="2143125"/>
            <a:ext cx="2246312" cy="1355725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" name=" 160"/>
          <p:cNvSpPr/>
          <p:nvPr/>
        </p:nvSpPr>
        <p:spPr>
          <a:xfrm rot="13320000">
            <a:off x="3699510" y="934720"/>
            <a:ext cx="556260" cy="16637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9860000">
            <a:off x="3472815" y="21177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780000">
            <a:off x="986790" y="42259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9380000">
            <a:off x="7565390" y="32950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35" y="2428875"/>
            <a:ext cx="7916545" cy="25387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35" y="383540"/>
            <a:ext cx="7893050" cy="1986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实习成绩鉴定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0965" name="文本框 5"/>
          <p:cNvSpPr txBox="1"/>
          <p:nvPr/>
        </p:nvSpPr>
        <p:spPr>
          <a:xfrm>
            <a:off x="3276600" y="769938"/>
            <a:ext cx="13335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0966" name="文本框 14"/>
          <p:cNvSpPr txBox="1"/>
          <p:nvPr/>
        </p:nvSpPr>
        <p:spPr>
          <a:xfrm>
            <a:off x="936625" y="1711325"/>
            <a:ext cx="1684338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实习成绩鉴定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0969" name="文本框 12"/>
          <p:cNvSpPr txBox="1"/>
          <p:nvPr/>
        </p:nvSpPr>
        <p:spPr>
          <a:xfrm>
            <a:off x="6419215" y="1711325"/>
            <a:ext cx="1117600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自我鉴定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0971" name="文本框 8"/>
          <p:cNvSpPr txBox="1"/>
          <p:nvPr/>
        </p:nvSpPr>
        <p:spPr>
          <a:xfrm>
            <a:off x="4668838" y="3262313"/>
            <a:ext cx="2182812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根据提示编辑自我小结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006600" y="3471863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2" name="椭圆 11"/>
          <p:cNvSpPr/>
          <p:nvPr/>
        </p:nvSpPr>
        <p:spPr>
          <a:xfrm>
            <a:off x="2106613" y="4222750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40976" name="文本框 19"/>
          <p:cNvSpPr txBox="1"/>
          <p:nvPr/>
        </p:nvSpPr>
        <p:spPr>
          <a:xfrm>
            <a:off x="3400425" y="3975100"/>
            <a:ext cx="24733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鉴定项目由学校配置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0977" name="文本框 20"/>
          <p:cNvSpPr txBox="1"/>
          <p:nvPr/>
        </p:nvSpPr>
        <p:spPr>
          <a:xfrm>
            <a:off x="7343775" y="3585528"/>
            <a:ext cx="2368550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鉴定完成导出鉴定表打印带去实习企业盖章上交学校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3385185" y="6578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0020000">
            <a:off x="948055" y="21418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3060000">
            <a:off x="6564630" y="34664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5600000">
            <a:off x="7647940" y="33642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160"/>
          <p:cNvSpPr/>
          <p:nvPr/>
        </p:nvSpPr>
        <p:spPr>
          <a:xfrm rot="13320000">
            <a:off x="2856865" y="37503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 160"/>
          <p:cNvSpPr/>
          <p:nvPr/>
        </p:nvSpPr>
        <p:spPr>
          <a:xfrm rot="10620000">
            <a:off x="2903220" y="42373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 160"/>
          <p:cNvSpPr/>
          <p:nvPr/>
        </p:nvSpPr>
        <p:spPr>
          <a:xfrm rot="14580000">
            <a:off x="6836410" y="145669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947670" y="765810"/>
            <a:ext cx="285178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dirty="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扫一扫“校友邦校招”小程序，更多推荐职位任你选择</a:t>
            </a:r>
            <a:endParaRPr lang="zh-CN" altLang="en-US" dirty="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7695" y="1727200"/>
            <a:ext cx="2562225" cy="26765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7790" y="41275"/>
            <a:ext cx="181356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 hangingPunct="0">
              <a:buClrTx/>
              <a:buSzTx/>
            </a:pP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校友邦校招小程序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矩形 75776"/>
          <p:cNvSpPr/>
          <p:nvPr/>
        </p:nvSpPr>
        <p:spPr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</a:t>
            </a: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</a:t>
            </a:r>
            <a:endParaRPr lang="en-US" altLang="zh-CN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1986" name="矩形 75777"/>
          <p:cNvSpPr/>
          <p:nvPr/>
        </p:nvSpPr>
        <p:spPr>
          <a:xfrm>
            <a:off x="6237288" y="2212975"/>
            <a:ext cx="1017587" cy="4921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t">
            <a:spAutoFit/>
          </a:bodyPr>
          <a:p>
            <a:pPr hangingPunct="0"/>
            <a:r>
              <a:rPr lang="zh-CN" altLang="en-US" sz="32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谢谢</a:t>
            </a:r>
            <a:endParaRPr lang="zh-CN" altLang="en-US" sz="32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grpSp>
        <p:nvGrpSpPr>
          <p:cNvPr id="41987" name="组合 75778"/>
          <p:cNvGrpSpPr/>
          <p:nvPr/>
        </p:nvGrpSpPr>
        <p:grpSpPr>
          <a:xfrm>
            <a:off x="215900" y="358775"/>
            <a:ext cx="6562725" cy="4422775"/>
            <a:chOff x="0" y="0"/>
            <a:chExt cx="6562725" cy="4422775"/>
          </a:xfrm>
        </p:grpSpPr>
        <p:sp>
          <p:nvSpPr>
            <p:cNvPr id="41988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6562725" y="2998478"/>
                </a:cxn>
                <a:cxn ang="0">
                  <a:pos x="6557560" y="4422775"/>
                </a:cxn>
                <a:cxn ang="0">
                  <a:pos x="0" y="4422775"/>
                </a:cxn>
                <a:cxn ang="0">
                  <a:pos x="0" y="0"/>
                </a:cxn>
                <a:cxn ang="0">
                  <a:pos x="6557560" y="0"/>
                </a:cxn>
                <a:cxn ang="0">
                  <a:pos x="6546622" y="1385598"/>
                </a:cxn>
              </a:cxnLst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989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p>
              <a:pPr algn="ctr" hangingPunct="0"/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556385" y="1233170"/>
            <a:ext cx="3683635" cy="16897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服务电话：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0579-82722068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17757972178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服务QQ：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3001048075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882265" y="1219200"/>
            <a:ext cx="412051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 fontAlgn="base">
              <a:buClrTx/>
              <a:buSzTx/>
              <a:defRPr/>
            </a:pP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lang="zh-CN" altLang="en-US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、注册认证</a:t>
            </a:r>
            <a:endParaRPr lang="en-US" altLang="zh-CN" sz="2400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2、实习报名；</a:t>
            </a:r>
            <a:endParaRPr lang="en-US" altLang="zh-CN" sz="2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3、签到、提交周日志；</a:t>
            </a:r>
            <a:endParaRPr lang="en-US" altLang="zh-CN" sz="2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4、上传实习报告</a:t>
            </a: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；</a:t>
            </a:r>
            <a:endParaRPr lang="en-US" altLang="zh-CN" sz="2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5、</a:t>
            </a:r>
            <a:r>
              <a:rPr lang="zh-CN" altLang="en-US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导出实习手册</a:t>
            </a: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；</a:t>
            </a:r>
            <a:endParaRPr lang="en-US" altLang="zh-CN" sz="2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6</a:t>
            </a:r>
            <a:r>
              <a:rPr lang="zh-CN" altLang="en-US" sz="2400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、实习成绩鉴定；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354330" y="8255"/>
            <a:ext cx="99822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主要任务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下载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注册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3841750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扫描二维码下载校友邦学生版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应用商店搜索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校友邦学生版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84625" y="182563"/>
            <a:ext cx="4624388" cy="14208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注册账号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点击登录</a:t>
            </a:r>
            <a:endParaRPr lang="zh-CN" altLang="en-US" b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输入手机号、图形验证码、短信验证码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→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71900" y="1733550"/>
            <a:ext cx="1690688" cy="3005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0" y="1733550"/>
            <a:ext cx="1690688" cy="3005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9800" y="1733550"/>
            <a:ext cx="1689100" cy="3005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 descr="R~QJN(5CR@E9)XVKBACPQ(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905" y="1810385"/>
            <a:ext cx="1819275" cy="22574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7" name="组合 15"/>
          <p:cNvGrpSpPr/>
          <p:nvPr/>
        </p:nvGrpSpPr>
        <p:grpSpPr>
          <a:xfrm>
            <a:off x="150813" y="1506538"/>
            <a:ext cx="8856662" cy="3006725"/>
            <a:chOff x="238" y="2373"/>
            <a:chExt cx="13946" cy="473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38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2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99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2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522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150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学籍认证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13400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学籍认证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未认证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添加学籍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学籍认证 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添加学籍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输入学籍信息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保存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318375" y="1941513"/>
            <a:ext cx="1709738" cy="9906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" name=" 160"/>
          <p:cNvSpPr/>
          <p:nvPr/>
        </p:nvSpPr>
        <p:spPr>
          <a:xfrm rot="19140000">
            <a:off x="1120775" y="2283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5660000">
            <a:off x="2112010" y="371538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4160000">
            <a:off x="4508500" y="28067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9780000">
            <a:off x="7894955" y="38417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8840000">
            <a:off x="6507480" y="19875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自主实习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4208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自主实习报名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选择待参与的实习计划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选择自主实习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查看实习要求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提交岗位申请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新增岗位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确定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如果默认学年学期没有实习计划，筛选一下别的学年学期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60888" y="1930400"/>
            <a:ext cx="1517650" cy="26987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2532" name="组合 24"/>
          <p:cNvGrpSpPr/>
          <p:nvPr/>
        </p:nvGrpSpPr>
        <p:grpSpPr>
          <a:xfrm>
            <a:off x="-4762" y="1930400"/>
            <a:ext cx="9153525" cy="2698750"/>
            <a:chOff x="-50" y="2273"/>
            <a:chExt cx="14414" cy="425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50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35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49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60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974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6" name="矩形 25"/>
          <p:cNvSpPr/>
          <p:nvPr/>
        </p:nvSpPr>
        <p:spPr>
          <a:xfrm>
            <a:off x="-4762" y="3189288"/>
            <a:ext cx="1439863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1511300" y="2346325"/>
            <a:ext cx="1485900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" name=" 160"/>
          <p:cNvSpPr/>
          <p:nvPr/>
        </p:nvSpPr>
        <p:spPr>
          <a:xfrm rot="14400000">
            <a:off x="696595" y="35693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2222500" y="30384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9300000">
            <a:off x="5169535" y="41408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8700000">
            <a:off x="6757035" y="40805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9240000">
            <a:off x="8263255" y="40811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60"/>
          <p:cNvSpPr/>
          <p:nvPr/>
        </p:nvSpPr>
        <p:spPr>
          <a:xfrm rot="13320000">
            <a:off x="3874770" y="27514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集中安排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7399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集中实习报名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选择待参与的实习计划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选择集中实习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查看项目要求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同意或拒绝加入项目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b="0" kern="1200" cap="none" spc="0" normalizeH="0" baseline="0" noProof="1">
                <a:solidFill>
                  <a:srgbClr val="00B05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</a:t>
            </a:r>
            <a:r>
              <a:rPr kumimoji="0" lang="en-US" altLang="zh-CN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拒绝集中项目后选择其他形式的实习项目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25" y="1654175"/>
            <a:ext cx="1720850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088" y="1654175"/>
            <a:ext cx="1720850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160338" y="3094038"/>
            <a:ext cx="1439863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2097088" y="2190750"/>
            <a:ext cx="1485900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0" y="1654175"/>
            <a:ext cx="1719263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0438" y="1654175"/>
            <a:ext cx="1720850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 160"/>
          <p:cNvSpPr/>
          <p:nvPr/>
        </p:nvSpPr>
        <p:spPr>
          <a:xfrm rot="13320000">
            <a:off x="1059815" y="34397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3320000">
            <a:off x="3042285" y="28505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3320000">
            <a:off x="4966970" y="26873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60"/>
          <p:cNvSpPr/>
          <p:nvPr/>
        </p:nvSpPr>
        <p:spPr>
          <a:xfrm rot="9420000">
            <a:off x="7194550" y="42119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双向选择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4208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双向项目报名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选择待参与的实习计划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选择双向选择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选择项目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查看项目要求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00" y="1571625"/>
            <a:ext cx="1720850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875" y="1571625"/>
            <a:ext cx="1720850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400050" y="3201988"/>
            <a:ext cx="1439863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2174875" y="2103438"/>
            <a:ext cx="1485900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150" y="1571625"/>
            <a:ext cx="1720850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6475" y="1571625"/>
            <a:ext cx="1719263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 160"/>
          <p:cNvSpPr/>
          <p:nvPr/>
        </p:nvSpPr>
        <p:spPr>
          <a:xfrm rot="13320000">
            <a:off x="1139190" y="35477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3320000">
            <a:off x="3048635" y="27635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1040000">
            <a:off x="7620635" y="419290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5330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013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275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椭圆 13"/>
          <p:cNvSpPr/>
          <p:nvPr/>
        </p:nvSpPr>
        <p:spPr>
          <a:xfrm>
            <a:off x="915988" y="4233863"/>
            <a:ext cx="274638" cy="271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5605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669925" y="3629025"/>
            <a:ext cx="376238" cy="377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5608" name="文本框 11"/>
          <p:cNvSpPr txBox="1"/>
          <p:nvPr/>
        </p:nvSpPr>
        <p:spPr>
          <a:xfrm>
            <a:off x="12700" y="4141788"/>
            <a:ext cx="1177925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09" name="文本框 12"/>
          <p:cNvSpPr txBox="1"/>
          <p:nvPr/>
        </p:nvSpPr>
        <p:spPr>
          <a:xfrm>
            <a:off x="833438" y="4184650"/>
            <a:ext cx="439737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180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80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+</a:t>
            </a:r>
            <a:endParaRPr lang="en-US" altLang="zh-CN" sz="180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33713" y="2857500"/>
            <a:ext cx="430213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3225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612" name="文本框 17"/>
          <p:cNvSpPr txBox="1"/>
          <p:nvPr/>
        </p:nvSpPr>
        <p:spPr>
          <a:xfrm>
            <a:off x="1819275" y="4141788"/>
            <a:ext cx="1690688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选择签到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3" name="文本框 18"/>
          <p:cNvSpPr txBox="1"/>
          <p:nvPr/>
        </p:nvSpPr>
        <p:spPr>
          <a:xfrm>
            <a:off x="3656013" y="4184650"/>
            <a:ext cx="1690687" cy="731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选择需要签到的实习计划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4" name="文本框 19"/>
          <p:cNvSpPr txBox="1"/>
          <p:nvPr/>
        </p:nvSpPr>
        <p:spPr>
          <a:xfrm>
            <a:off x="5483225" y="4143375"/>
            <a:ext cx="1809750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上班、下班签到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5" name="文本框 20"/>
          <p:cNvSpPr txBox="1"/>
          <p:nvPr/>
        </p:nvSpPr>
        <p:spPr>
          <a:xfrm>
            <a:off x="7353300" y="4141788"/>
            <a:ext cx="1809750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5.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查看签到统计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10525" y="3629025"/>
            <a:ext cx="376238" cy="377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8845550" cy="7810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签到</a:t>
            </a: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102360" y="36747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3300000">
            <a:off x="2736850" y="24879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6860000">
            <a:off x="4804410" y="2200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3320000">
            <a:off x="6436360" y="32378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960000">
            <a:off x="8317230" y="32969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1924</Words>
  <Application>WPS 演示</Application>
  <PresentationFormat>全屏显示(16:9)</PresentationFormat>
  <Paragraphs>284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文鼎中楷体</vt:lpstr>
      <vt:lpstr>微软雅黑</vt:lpstr>
      <vt:lpstr>Arial Unicode MS</vt:lpstr>
      <vt:lpstr>Office 主题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oо○謊唁oо</cp:lastModifiedBy>
  <cp:revision>321</cp:revision>
  <dcterms:created xsi:type="dcterms:W3CDTF">2017-01-09T09:44:00Z</dcterms:created>
  <dcterms:modified xsi:type="dcterms:W3CDTF">2019-05-23T02:11:57Z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